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65" y="2405446"/>
            <a:ext cx="8783876" cy="1484673"/>
          </a:xfrm>
        </p:spPr>
        <p:txBody>
          <a:bodyPr/>
          <a:lstStyle/>
          <a:p>
            <a:r>
              <a:rPr lang="is-IS" dirty="0" smtClean="0"/>
              <a:t>Víðistaðaskóli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/>
              <a:t>Stofnaður 16.september 1970</a:t>
            </a:r>
          </a:p>
          <a:p>
            <a:r>
              <a:rPr lang="is-IS" sz="2800" dirty="0" smtClean="0"/>
              <a:t>Skólinn verður 50 ára 16. september 2020</a:t>
            </a:r>
            <a:endParaRPr lang="en-US" sz="2800" dirty="0"/>
          </a:p>
        </p:txBody>
      </p:sp>
      <p:pic>
        <p:nvPicPr>
          <p:cNvPr id="1026" name="Picture 2" descr="V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26" y="689900"/>
            <a:ext cx="1261953" cy="98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5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65100"/>
            <a:ext cx="7814738" cy="1513388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Víðistaðaskóli </a:t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 </a:t>
            </a:r>
            <a:r>
              <a:rPr lang="is-IS" dirty="0"/>
              <a:t>Ábyrgð – Virðing – Vinátta </a:t>
            </a:r>
            <a:br>
              <a:rPr lang="is-I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2044700"/>
            <a:ext cx="10325100" cy="44087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s-IS" b="1" dirty="0" smtClean="0"/>
              <a:t>Í  skólastefnu  Víðistaðaskóla leggjum við áherslu á:</a:t>
            </a:r>
          </a:p>
          <a:p>
            <a:r>
              <a:rPr lang="is-IS" dirty="0" smtClean="0"/>
              <a:t>Nemandann</a:t>
            </a:r>
            <a:r>
              <a:rPr lang="is-IS" dirty="0"/>
              <a:t> </a:t>
            </a:r>
            <a:r>
              <a:rPr lang="is-IS" dirty="0" smtClean="0"/>
              <a:t>– að rækta styrkleika hvers og eins - árangur </a:t>
            </a:r>
            <a:r>
              <a:rPr lang="is-IS" dirty="0"/>
              <a:t>í námi – færni í samskiptum </a:t>
            </a:r>
            <a:r>
              <a:rPr lang="is-IS" dirty="0" smtClean="0"/>
              <a:t>– </a:t>
            </a:r>
            <a:r>
              <a:rPr lang="is-IS" dirty="0"/>
              <a:t>sjálfstraust og </a:t>
            </a:r>
            <a:r>
              <a:rPr lang="is-IS" dirty="0" smtClean="0"/>
              <a:t>skapandi hugsun</a:t>
            </a:r>
            <a:endParaRPr lang="is-IS" dirty="0"/>
          </a:p>
          <a:p>
            <a:r>
              <a:rPr lang="is-IS" dirty="0" smtClean="0"/>
              <a:t>Við styðjum við fjölbreytileikann – allir eru velkomnir –fjölbreytt mannlíf bætir samfélagið – fjölmenningarhátíð  </a:t>
            </a:r>
          </a:p>
          <a:p>
            <a:r>
              <a:rPr lang="is-IS" dirty="0"/>
              <a:t>N</a:t>
            </a:r>
            <a:r>
              <a:rPr lang="is-IS" dirty="0" smtClean="0"/>
              <a:t>emendalýðræði í skólastarfinu – skólaþing árlega og lýðræðisnefnd – starf í anda lýðræðis -Barnasáttmálinn</a:t>
            </a:r>
          </a:p>
          <a:p>
            <a:r>
              <a:rPr lang="is-IS" dirty="0" smtClean="0"/>
              <a:t>Heilsa og heilbrigði allra sem í skólanum starfa – núvitund – hreyfing – líðan – heilbrigt vinnuumhverfi  allra sem í skólanum starfa - starfsmanna og nemenda – Heilsueflandi grunnskóli</a:t>
            </a:r>
          </a:p>
          <a:p>
            <a:r>
              <a:rPr lang="is-IS" dirty="0" smtClean="0"/>
              <a:t>Ábyrg umhverfisvitund – útikennsla – Grænfánaskóli – að hugsa um umhverfið gefur von</a:t>
            </a:r>
          </a:p>
          <a:p>
            <a:r>
              <a:rPr lang="is-IS" dirty="0"/>
              <a:t>L</a:t>
            </a:r>
            <a:r>
              <a:rPr lang="is-IS" dirty="0" smtClean="0"/>
              <a:t>istir og sköpun – leikur og söngur</a:t>
            </a:r>
            <a:r>
              <a:rPr lang="is-IS" dirty="0"/>
              <a:t> – </a:t>
            </a:r>
            <a:r>
              <a:rPr lang="is-IS" dirty="0" smtClean="0"/>
              <a:t>list- og </a:t>
            </a:r>
            <a:r>
              <a:rPr lang="is-IS" dirty="0"/>
              <a:t>verkgreinar – skapandi hugsun – </a:t>
            </a:r>
            <a:r>
              <a:rPr lang="is-IS" dirty="0" smtClean="0"/>
              <a:t>nýsköpun</a:t>
            </a:r>
            <a:r>
              <a:rPr lang="is-IS" dirty="0"/>
              <a:t> – </a:t>
            </a:r>
            <a:r>
              <a:rPr lang="is-IS" dirty="0" smtClean="0"/>
              <a:t>sviðslistir -söngleikur í 10. bekk </a:t>
            </a:r>
          </a:p>
          <a:p>
            <a:r>
              <a:rPr lang="is-IS" dirty="0" smtClean="0"/>
              <a:t>Skólalúðrasveit – gefur nemendum færi á að læra á hljóðfæri í skólanum</a:t>
            </a:r>
          </a:p>
          <a:p>
            <a:r>
              <a:rPr lang="is-IS" dirty="0" smtClean="0"/>
              <a:t>SMT – skólafærni – jákvæð styrking – hvatning – læra að vera í samfélagi með öðrum</a:t>
            </a:r>
          </a:p>
          <a:p>
            <a:r>
              <a:rPr lang="is-IS" dirty="0" smtClean="0"/>
              <a:t>Námsárangur – </a:t>
            </a:r>
            <a:r>
              <a:rPr lang="is-IS" dirty="0"/>
              <a:t>námsvitund – </a:t>
            </a:r>
            <a:r>
              <a:rPr lang="is-IS" dirty="0" smtClean="0"/>
              <a:t>námsaðlögun </a:t>
            </a:r>
            <a:r>
              <a:rPr lang="is-IS" dirty="0"/>
              <a:t>– fjölbreyttar </a:t>
            </a:r>
            <a:r>
              <a:rPr lang="is-IS" dirty="0" smtClean="0"/>
              <a:t>kennsluaðferðir – teymiskennsla – námshópar – smiðjur – hringekjur  </a:t>
            </a:r>
          </a:p>
          <a:p>
            <a:r>
              <a:rPr lang="is-IS" dirty="0" smtClean="0"/>
              <a:t>Læsi í víðri merkingu – grunnundirstaða náms </a:t>
            </a:r>
          </a:p>
          <a:p>
            <a:r>
              <a:rPr lang="is-IS" dirty="0"/>
              <a:t>H</a:t>
            </a:r>
            <a:r>
              <a:rPr lang="is-IS" dirty="0" smtClean="0"/>
              <a:t>vetjandi og skapandi námsumhverfi, litríkan og fallegan skóla,  virðingu og ábyrga umgengni</a:t>
            </a:r>
          </a:p>
          <a:p>
            <a:endParaRPr lang="is-IS" dirty="0" smtClean="0"/>
          </a:p>
          <a:p>
            <a:endParaRPr lang="is-IS" dirty="0" smtClean="0"/>
          </a:p>
          <a:p>
            <a:pPr marL="0" indent="0">
              <a:buNone/>
            </a:pPr>
            <a:endParaRPr lang="is-IS" dirty="0" smtClean="0"/>
          </a:p>
          <a:p>
            <a:endParaRPr lang="en-US" dirty="0"/>
          </a:p>
        </p:txBody>
      </p:sp>
      <p:pic>
        <p:nvPicPr>
          <p:cNvPr id="2050" name="Picture 2" descr="V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2" y="0"/>
            <a:ext cx="1335088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6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Víðistaðaskóli  </a:t>
            </a:r>
            <a:br>
              <a:rPr lang="is-IS" dirty="0" smtClean="0"/>
            </a:br>
            <a:r>
              <a:rPr lang="is-IS" dirty="0" smtClean="0"/>
              <a:t>tvær starfsstöðvar</a:t>
            </a:r>
            <a:br>
              <a:rPr lang="is-IS" dirty="0" smtClean="0"/>
            </a:br>
            <a:r>
              <a:rPr lang="is-IS" dirty="0" smtClean="0"/>
              <a:t>727 nemendur – 140 starfsmenn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38044"/>
            <a:ext cx="4939283" cy="2495659"/>
          </a:xfrm>
        </p:spPr>
        <p:txBody>
          <a:bodyPr/>
          <a:lstStyle/>
          <a:p>
            <a:r>
              <a:rPr lang="is-IS" dirty="0" smtClean="0"/>
              <a:t>Víðistaðaskóli við Hrauntungu</a:t>
            </a:r>
          </a:p>
          <a:p>
            <a:r>
              <a:rPr lang="is-IS" dirty="0" smtClean="0"/>
              <a:t>590 nemendur í 1. – 10. bekk</a:t>
            </a:r>
          </a:p>
          <a:p>
            <a:r>
              <a:rPr lang="is-IS" dirty="0" smtClean="0"/>
              <a:t>Skólastjóri er við mánudag - fimmtudag</a:t>
            </a:r>
          </a:p>
          <a:p>
            <a:r>
              <a:rPr lang="is-IS" dirty="0" smtClean="0"/>
              <a:t>Aðstoðarskólastjóri og </a:t>
            </a:r>
            <a:r>
              <a:rPr lang="is-IS" dirty="0" smtClean="0"/>
              <a:t>deildarstjórar</a:t>
            </a:r>
            <a:endParaRPr lang="is-IS" dirty="0" smtClean="0"/>
          </a:p>
          <a:p>
            <a:r>
              <a:rPr lang="is-IS" dirty="0" smtClean="0"/>
              <a:t>Frístundaheimilið Hraunkot </a:t>
            </a:r>
            <a:endParaRPr lang="is-IS" dirty="0" smtClean="0"/>
          </a:p>
          <a:p>
            <a:r>
              <a:rPr lang="is-IS" dirty="0" smtClean="0"/>
              <a:t>Félagsmiðstöðin Hraunið</a:t>
            </a:r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778176" cy="2717727"/>
          </a:xfrm>
        </p:spPr>
        <p:txBody>
          <a:bodyPr/>
          <a:lstStyle/>
          <a:p>
            <a:r>
              <a:rPr lang="is-IS" dirty="0" smtClean="0"/>
              <a:t>Víðistaðaskóli í Engidal</a:t>
            </a:r>
          </a:p>
          <a:p>
            <a:r>
              <a:rPr lang="is-IS" dirty="0" smtClean="0"/>
              <a:t>137 nemendur í 1. – 5. bekk </a:t>
            </a:r>
          </a:p>
          <a:p>
            <a:r>
              <a:rPr lang="is-IS" dirty="0"/>
              <a:t>Skólastjóri er við á föstudögum</a:t>
            </a:r>
            <a:endParaRPr lang="en-US" dirty="0"/>
          </a:p>
          <a:p>
            <a:r>
              <a:rPr lang="is-IS" dirty="0" smtClean="0"/>
              <a:t>Aðstoðarskólastjóri og </a:t>
            </a:r>
            <a:r>
              <a:rPr lang="is-IS" dirty="0" smtClean="0"/>
              <a:t>deildarstjóri</a:t>
            </a:r>
          </a:p>
          <a:p>
            <a:r>
              <a:rPr lang="is-IS" dirty="0" smtClean="0"/>
              <a:t>Frístundaheimilið </a:t>
            </a:r>
            <a:r>
              <a:rPr lang="is-IS" dirty="0" smtClean="0"/>
              <a:t>Álfakot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264331"/>
            <a:ext cx="10202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Unnið var að því að sameina og samræma starfið og ganga í takt fyrstu árin, smt, læsisvinnu, allar hefðir, reglur og ferlar voru samræmdir. </a:t>
            </a:r>
          </a:p>
          <a:p>
            <a:r>
              <a:rPr lang="is-IS" dirty="0" smtClean="0"/>
              <a:t>Nú erum við komin á annað stig við erum með ólík verkefni eftir aðstæðum og reynum að hamla ekki framþróun í skólastarfinu og frumkvæði  eftir aðstæðum á hvorri starfsstöð. </a:t>
            </a:r>
          </a:p>
          <a:p>
            <a:r>
              <a:rPr lang="is-IS" dirty="0" smtClean="0"/>
              <a:t>Mikið og gott samstarf á milli starfsstöðva og mikið um heimsóknir á milli. </a:t>
            </a:r>
            <a:endParaRPr lang="en-US" dirty="0"/>
          </a:p>
        </p:txBody>
      </p:sp>
      <p:pic>
        <p:nvPicPr>
          <p:cNvPr id="3074" name="Picture 2" descr="V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2" y="5687"/>
            <a:ext cx="1335088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0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Nokkrir f</a:t>
            </a:r>
            <a:r>
              <a:rPr lang="is-IS" dirty="0" smtClean="0"/>
              <a:t>astir liðir í Skólastarfinu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74866"/>
          </a:xfrm>
        </p:spPr>
        <p:txBody>
          <a:bodyPr>
            <a:normAutofit fontScale="92500" lnSpcReduction="10000"/>
          </a:bodyPr>
          <a:lstStyle/>
          <a:p>
            <a:r>
              <a:rPr lang="is-IS" b="1" dirty="0" smtClean="0"/>
              <a:t>1. – 4. bekkur</a:t>
            </a:r>
          </a:p>
          <a:p>
            <a:r>
              <a:rPr lang="is-IS" dirty="0" smtClean="0"/>
              <a:t>Smiðjur </a:t>
            </a:r>
            <a:r>
              <a:rPr lang="is-IS" dirty="0" smtClean="0"/>
              <a:t>– samsöngur – Bjartir dagar – Litla upplestrarkeppnin - vinabekkir á milli starfsstöðva</a:t>
            </a:r>
          </a:p>
          <a:p>
            <a:r>
              <a:rPr lang="is-IS" b="1" dirty="0" smtClean="0"/>
              <a:t>5. – 7. bekkur</a:t>
            </a:r>
            <a:endParaRPr lang="is-IS" b="1" dirty="0" smtClean="0"/>
          </a:p>
          <a:p>
            <a:r>
              <a:rPr lang="is-IS" dirty="0" smtClean="0"/>
              <a:t>Samstarf við Hrafnistu – gróðursetning – nýsköpunarkeppni – hæfileikakeppni Víðistaðaskóla – lýðræðisþing og nefnd – Stóra upplestrarkeppnin -  Hraunið fjölbreytt </a:t>
            </a:r>
            <a:r>
              <a:rPr lang="is-IS" dirty="0" smtClean="0"/>
              <a:t>félagsstarf</a:t>
            </a:r>
            <a:endParaRPr lang="is-IS" dirty="0" smtClean="0"/>
          </a:p>
          <a:p>
            <a:r>
              <a:rPr lang="is-IS" b="1" dirty="0" smtClean="0"/>
              <a:t>8. – 10. bekkur</a:t>
            </a:r>
            <a:r>
              <a:rPr lang="is-IS" b="1" dirty="0" smtClean="0"/>
              <a:t> </a:t>
            </a:r>
            <a:endParaRPr lang="is-IS" b="1" dirty="0" smtClean="0"/>
          </a:p>
          <a:p>
            <a:r>
              <a:rPr lang="is-IS" dirty="0" smtClean="0"/>
              <a:t>Skólahreysti –spurningakeppni félagsmiðstöðva,  </a:t>
            </a:r>
            <a:r>
              <a:rPr lang="is-IS" dirty="0" smtClean="0"/>
              <a:t>Stíll, </a:t>
            </a:r>
            <a:r>
              <a:rPr lang="is-IS" dirty="0" smtClean="0"/>
              <a:t>ræðukeppni, </a:t>
            </a:r>
            <a:r>
              <a:rPr lang="is-IS" dirty="0" smtClean="0"/>
              <a:t>mikið samstarf við félagsmiðstöðina Hraunið, lýðræðisþing, jafnréttisdagar, </a:t>
            </a:r>
            <a:r>
              <a:rPr lang="is-IS" dirty="0" smtClean="0"/>
              <a:t>Bingó til góðgerða</a:t>
            </a:r>
            <a:r>
              <a:rPr lang="is-IS" dirty="0" smtClean="0"/>
              <a:t>, </a:t>
            </a:r>
            <a:r>
              <a:rPr lang="is-IS" dirty="0" smtClean="0"/>
              <a:t>söngleikur, fjölbreytt val.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V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2" y="0"/>
            <a:ext cx="1335088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3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180</TotalTime>
  <Words>410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Víðistaðaskóli </vt:lpstr>
      <vt:lpstr>Víðistaðaskóli    Ábyrgð – Virðing – Vinátta  </vt:lpstr>
      <vt:lpstr>Víðistaðaskóli   tvær starfsstöðvar 727 nemendur – 140 starfsmenn</vt:lpstr>
      <vt:lpstr>Nokkrir fastir liðir í Skólastarfinu </vt:lpstr>
    </vt:vector>
  </TitlesOfParts>
  <Company>Hafnarfjarðarbær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Víðistaðaskóli</dc:title>
  <dc:creator>Hrönn Bergþórsdóttir</dc:creator>
  <cp:lastModifiedBy>Hrönn Bergþórsdóttir</cp:lastModifiedBy>
  <cp:revision>35</cp:revision>
  <dcterms:created xsi:type="dcterms:W3CDTF">2019-08-13T05:29:20Z</dcterms:created>
  <dcterms:modified xsi:type="dcterms:W3CDTF">2019-09-20T16:45:07Z</dcterms:modified>
</cp:coreProperties>
</file>